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60" r:id="rId4"/>
    <p:sldId id="259" r:id="rId5"/>
    <p:sldId id="264" r:id="rId6"/>
    <p:sldId id="263" r:id="rId7"/>
    <p:sldId id="262" r:id="rId8"/>
    <p:sldId id="267" r:id="rId9"/>
    <p:sldId id="268" r:id="rId10"/>
    <p:sldId id="266" r:id="rId11"/>
    <p:sldId id="261" r:id="rId12"/>
    <p:sldId id="265" r:id="rId13"/>
    <p:sldId id="25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2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3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DEE2-5C3A-234C-9D28-BFCE31CF04D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A266-AB0A-D441-8ACB-0814370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ckcYc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bcnews.to/P7hQQ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bit.ly/2016DropboxBrea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982" y="2186723"/>
            <a:ext cx="8096036" cy="176715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HOW TO BECOME AN </a:t>
            </a:r>
            <a:br>
              <a:rPr lang="en-US" sz="48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IT SUPERHERO!</a:t>
            </a:r>
            <a:endParaRPr lang="en-US" sz="48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46507"/>
            <a:ext cx="6923314" cy="9745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Holy Business Boost!</a:t>
            </a:r>
            <a:endParaRPr lang="en-US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7" y="1274988"/>
            <a:ext cx="2702746" cy="5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IT Support Models:  </a:t>
            </a: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What </a:t>
            </a: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Fits Your Company?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7" y="1415926"/>
            <a:ext cx="7886700" cy="4846329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latin typeface="Lato" panose="020F0502020204030203" pitchFamily="34" charset="0"/>
              </a:rPr>
              <a:t>Model 4:  The Cloud/SaaS Option </a:t>
            </a:r>
            <a:endParaRPr lang="en-US" sz="2400" b="1" dirty="0" smtClean="0">
              <a:latin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2400" dirty="0">
                <a:latin typeface="Lato" panose="020F0502020204030203" pitchFamily="34" charset="0"/>
              </a:rPr>
              <a:t>Pros – Easy to scale cloud services;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</a:rPr>
              <a:t>no hardware to purchase; server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</a:rPr>
              <a:t>maintenance handled by the cloud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</a:rPr>
              <a:t>provider; allows for fewer full-time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</a:rPr>
              <a:t>staff and/or IT </a:t>
            </a:r>
            <a:r>
              <a:rPr lang="en-US" sz="2400" dirty="0" smtClean="0">
                <a:latin typeface="Lato" panose="020F0502020204030203" pitchFamily="34" charset="0"/>
              </a:rPr>
              <a:t>Consultants.</a:t>
            </a:r>
            <a:endParaRPr lang="en-US" sz="2400" dirty="0">
              <a:latin typeface="Lato" panose="020F0502020204030203" pitchFamily="34" charset="0"/>
            </a:endParaRPr>
          </a:p>
          <a:p>
            <a:pPr lvl="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2400" dirty="0">
                <a:latin typeface="Lato" panose="020F0502020204030203" pitchFamily="34" charset="0"/>
              </a:rPr>
              <a:t>Cons – Monthly hosting </a:t>
            </a:r>
            <a:r>
              <a:rPr lang="en-US" sz="2400" dirty="0" smtClean="0">
                <a:latin typeface="Lato" panose="020F0502020204030203" pitchFamily="34" charset="0"/>
              </a:rPr>
              <a:t>fees, fees </a:t>
            </a:r>
            <a:r>
              <a:rPr lang="en-US" sz="2400" dirty="0">
                <a:latin typeface="Lato" panose="020F0502020204030203" pitchFamily="34" charset="0"/>
              </a:rPr>
              <a:t>for </a:t>
            </a:r>
            <a:r>
              <a:rPr lang="en-US" sz="2400" dirty="0" smtClean="0">
                <a:latin typeface="Lato" panose="020F0502020204030203" pitchFamily="34" charset="0"/>
              </a:rPr>
              <a:t>exceeding contract; </a:t>
            </a:r>
            <a:r>
              <a:rPr lang="en-US" sz="2400" dirty="0">
                <a:latin typeface="Lato" panose="020F0502020204030203" pitchFamily="34" charset="0"/>
              </a:rPr>
              <a:t>limited high-level support; may need to upgrade your office’s infrastructure to harness the full power of cloud services; </a:t>
            </a:r>
            <a:r>
              <a:rPr lang="en-US" sz="2400" dirty="0" smtClean="0">
                <a:latin typeface="Lato" panose="020F0502020204030203" pitchFamily="34" charset="0"/>
              </a:rPr>
              <a:t>can’t </a:t>
            </a:r>
            <a:r>
              <a:rPr lang="en-US" sz="2400" dirty="0">
                <a:latin typeface="Lato" panose="020F0502020204030203" pitchFamily="34" charset="0"/>
              </a:rPr>
              <a:t>completely disengage your outside IT </a:t>
            </a:r>
            <a:r>
              <a:rPr lang="en-US" sz="2400" dirty="0" smtClean="0">
                <a:latin typeface="Lato" panose="020F0502020204030203" pitchFamily="34" charset="0"/>
              </a:rPr>
              <a:t>Consultants, still </a:t>
            </a:r>
            <a:r>
              <a:rPr lang="en-US" sz="2400" dirty="0">
                <a:latin typeface="Lato" panose="020F0502020204030203" pitchFamily="34" charset="0"/>
              </a:rPr>
              <a:t>need desktop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266" y="1520763"/>
            <a:ext cx="3291029" cy="23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IT Secrets of the Bat Cave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320800"/>
            <a:ext cx="4153477" cy="48260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200" dirty="0" smtClean="0">
                <a:latin typeface="Lato" panose="020F0502020204030203" pitchFamily="34" charset="0"/>
              </a:rPr>
              <a:t>Internet </a:t>
            </a:r>
            <a:r>
              <a:rPr lang="en-US" sz="2200" dirty="0">
                <a:latin typeface="Lato" panose="020F0502020204030203" pitchFamily="34" charset="0"/>
              </a:rPr>
              <a:t>contracts can auto-renew!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200" dirty="0">
                <a:latin typeface="Lato" panose="020F0502020204030203" pitchFamily="34" charset="0"/>
              </a:rPr>
              <a:t>Always have two forms of backups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200" dirty="0">
                <a:latin typeface="Lato" panose="020F0502020204030203" pitchFamily="34" charset="0"/>
              </a:rPr>
              <a:t>Don’t use a solo IT guy (no </a:t>
            </a:r>
            <a:r>
              <a:rPr lang="en-US" sz="2200" dirty="0" smtClean="0">
                <a:latin typeface="Lato" panose="020F0502020204030203" pitchFamily="34" charset="0"/>
              </a:rPr>
              <a:t>offense, </a:t>
            </a:r>
            <a:r>
              <a:rPr lang="en-US" sz="2200" dirty="0">
                <a:latin typeface="Lato" panose="020F0502020204030203" pitchFamily="34" charset="0"/>
              </a:rPr>
              <a:t>Alfred)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200" dirty="0">
                <a:latin typeface="Lato" panose="020F0502020204030203" pitchFamily="34" charset="0"/>
              </a:rPr>
              <a:t>Don’t use free services to run your </a:t>
            </a:r>
            <a:r>
              <a:rPr lang="en-US" sz="2200" dirty="0" smtClean="0">
                <a:latin typeface="Lato" panose="020F0502020204030203" pitchFamily="34" charset="0"/>
              </a:rPr>
              <a:t>business (if you’re not the customer, you’re th</a:t>
            </a:r>
            <a:r>
              <a:rPr lang="en-US" sz="2200" dirty="0" smtClean="0">
                <a:latin typeface="Lato" panose="020F0502020204030203" pitchFamily="34" charset="0"/>
              </a:rPr>
              <a:t>e product)</a:t>
            </a:r>
            <a:endParaRPr lang="en-US" sz="2200" dirty="0">
              <a:latin typeface="Lato" panose="020F0502020204030203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200" dirty="0">
                <a:latin typeface="Lato" panose="020F0502020204030203" pitchFamily="34" charset="0"/>
              </a:rPr>
              <a:t>Buy business grade network gear—not home </a:t>
            </a:r>
            <a:r>
              <a:rPr lang="en-US" sz="2200" dirty="0" smtClean="0">
                <a:latin typeface="Lato" panose="020F0502020204030203" pitchFamily="34" charset="0"/>
              </a:rPr>
              <a:t>grade</a:t>
            </a:r>
            <a:endParaRPr lang="en-US" sz="2200" dirty="0">
              <a:latin typeface="Lato" panose="020F0502020204030203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200" dirty="0">
                <a:latin typeface="Lato" panose="020F0502020204030203" pitchFamily="34" charset="0"/>
              </a:rPr>
              <a:t>No </a:t>
            </a:r>
            <a:r>
              <a:rPr lang="en-US" sz="2200" dirty="0" smtClean="0">
                <a:latin typeface="Lato" panose="020F0502020204030203" pitchFamily="34" charset="0"/>
              </a:rPr>
              <a:t>BYOD</a:t>
            </a:r>
            <a:endParaRPr lang="en-US" sz="2200" dirty="0">
              <a:latin typeface="Lato" panose="020F050202020403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26" y="1764145"/>
            <a:ext cx="3865371" cy="27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Becoming an IT Superhero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181" y="1209780"/>
            <a:ext cx="3603170" cy="4685619"/>
          </a:xfrm>
        </p:spPr>
        <p:txBody>
          <a:bodyPr>
            <a:normAutofit fontScale="55000" lnSpcReduction="20000"/>
          </a:bodyPr>
          <a:lstStyle/>
          <a:p>
            <a:pPr lvl="0"/>
            <a:endParaRPr lang="en-US" dirty="0" smtClean="0"/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3600" dirty="0" smtClean="0">
                <a:latin typeface="Lato" panose="020F0502020204030203" pitchFamily="34" charset="0"/>
              </a:rPr>
              <a:t>Build </a:t>
            </a:r>
            <a:r>
              <a:rPr lang="en-US" sz="3600" dirty="0">
                <a:latin typeface="Lato" panose="020F0502020204030203" pitchFamily="34" charset="0"/>
              </a:rPr>
              <a:t>&amp; maintain a network that “works,” so everyone can do their jobs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3600" dirty="0">
                <a:latin typeface="Lato" panose="020F0502020204030203" pitchFamily="34" charset="0"/>
              </a:rPr>
              <a:t>Bulletproof your network and protect your company’s IP from </a:t>
            </a:r>
            <a:r>
              <a:rPr lang="en-US" sz="3600" dirty="0" smtClean="0">
                <a:latin typeface="Lato" panose="020F0502020204030203" pitchFamily="34" charset="0"/>
              </a:rPr>
              <a:t>crooks </a:t>
            </a:r>
            <a:r>
              <a:rPr lang="en-US" sz="3600" dirty="0">
                <a:latin typeface="Lato" panose="020F0502020204030203" pitchFamily="34" charset="0"/>
              </a:rPr>
              <a:t>and other unsavory </a:t>
            </a:r>
            <a:r>
              <a:rPr lang="en-US" sz="3600" dirty="0" smtClean="0">
                <a:latin typeface="Lato" panose="020F0502020204030203" pitchFamily="34" charset="0"/>
              </a:rPr>
              <a:t>jokers</a:t>
            </a:r>
            <a:endParaRPr lang="en-US" sz="3600" dirty="0">
              <a:latin typeface="Lato" panose="020F0502020204030203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3600" dirty="0">
                <a:latin typeface="Lato" panose="020F0502020204030203" pitchFamily="34" charset="0"/>
              </a:rPr>
              <a:t>Save the day when things go wrong by making sure you have super-powerful IT partners at your command!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3600" dirty="0">
                <a:latin typeface="Lato" panose="020F0502020204030203" pitchFamily="34" charset="0"/>
              </a:rPr>
              <a:t>Co-workers will know and respect your “superpowers</a:t>
            </a:r>
            <a:r>
              <a:rPr lang="en-US" sz="3600" dirty="0" smtClean="0">
                <a:latin typeface="Lato" panose="020F0502020204030203" pitchFamily="34" charset="0"/>
              </a:rPr>
              <a:t>”</a:t>
            </a:r>
            <a:endParaRPr lang="en-US" sz="3600" dirty="0">
              <a:latin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1762"/>
            <a:ext cx="4042999" cy="31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About PlanetMagpie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008" y="1971643"/>
            <a:ext cx="5766542" cy="354597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Comprehensive </a:t>
            </a:r>
            <a:r>
              <a:rPr lang="en-US" dirty="0"/>
              <a:t>IT Services Provider</a:t>
            </a:r>
          </a:p>
          <a:p>
            <a:pPr lvl="0"/>
            <a:r>
              <a:rPr lang="en-US" dirty="0" smtClean="0"/>
              <a:t>Magpie (left) was our co-founder</a:t>
            </a:r>
          </a:p>
          <a:p>
            <a:pPr lvl="0"/>
            <a:r>
              <a:rPr lang="en-US" dirty="0" smtClean="0"/>
              <a:t>Serving </a:t>
            </a:r>
            <a:r>
              <a:rPr lang="en-US" dirty="0"/>
              <a:t>Businesses across </a:t>
            </a:r>
            <a:r>
              <a:rPr lang="en-US" dirty="0" smtClean="0"/>
              <a:t>the Bay </a:t>
            </a:r>
            <a:r>
              <a:rPr lang="en-US" dirty="0"/>
              <a:t>Area </a:t>
            </a:r>
            <a:r>
              <a:rPr lang="en-US" dirty="0" smtClean="0"/>
              <a:t>and U.S. since 1998</a:t>
            </a:r>
          </a:p>
          <a:p>
            <a:pPr lvl="0"/>
            <a:r>
              <a:rPr lang="en-US" dirty="0" smtClean="0"/>
              <a:t>Microsoft Gold Partner since 2005</a:t>
            </a:r>
            <a:endParaRPr lang="en-US" dirty="0"/>
          </a:p>
          <a:p>
            <a:pPr lvl="0"/>
            <a:r>
              <a:rPr lang="en-US" dirty="0"/>
              <a:t>Choose the IT solutions you need</a:t>
            </a:r>
          </a:p>
          <a:p>
            <a:pPr lvl="0"/>
            <a:r>
              <a:rPr lang="en-US" dirty="0"/>
              <a:t>Join our mailing list to receive WOOF!</a:t>
            </a:r>
          </a:p>
          <a:p>
            <a:pPr lvl="0"/>
            <a:r>
              <a:rPr lang="en-US" dirty="0"/>
              <a:t>Enter </a:t>
            </a:r>
            <a:r>
              <a:rPr lang="en-US" dirty="0" smtClean="0"/>
              <a:t>raffle at Booth 311 </a:t>
            </a:r>
            <a:r>
              <a:rPr lang="en-US" dirty="0"/>
              <a:t>to win an hour of free IT Consulting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32" y="2189803"/>
            <a:ext cx="2202371" cy="2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014" y="3715215"/>
            <a:ext cx="6498771" cy="1992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7414" y="3867615"/>
            <a:ext cx="6498771" cy="1992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30764" y="4066796"/>
            <a:ext cx="653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Q&amp;A </a:t>
            </a:r>
            <a:r>
              <a:rPr lang="en-US" sz="2400" b="1" dirty="0" smtClean="0"/>
              <a:t>SESSION </a:t>
            </a:r>
            <a:r>
              <a:rPr lang="en-US" sz="2400" b="1" dirty="0"/>
              <a:t>– </a:t>
            </a:r>
            <a:r>
              <a:rPr lang="en-US" sz="2400" b="1" dirty="0" smtClean="0"/>
              <a:t>PLEASE ASK YOUR IT QUESTIONS!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47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5" y="0"/>
            <a:ext cx="9079345" cy="99659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Typical Small Business Tech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87" y="1180291"/>
            <a:ext cx="2902943" cy="22925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1523" y="1289449"/>
            <a:ext cx="8575385" cy="4400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latin typeface="Lato" panose="020F0502020204030203" pitchFamily="34" charset="0"/>
              </a:rPr>
              <a:t>Organic growth, unstructured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dirty="0" smtClean="0">
                <a:latin typeface="Lato" panose="020F0502020204030203" pitchFamily="34" charset="0"/>
              </a:rPr>
              <a:t>Risk:  Network vulnerable to </a:t>
            </a:r>
            <a:br>
              <a:rPr lang="en-US" dirty="0" smtClean="0">
                <a:latin typeface="Lato" panose="020F0502020204030203" pitchFamily="34" charset="0"/>
              </a:rPr>
            </a:br>
            <a:r>
              <a:rPr lang="en-US" dirty="0" smtClean="0">
                <a:latin typeface="Lato" panose="020F0502020204030203" pitchFamily="34" charset="0"/>
              </a:rPr>
              <a:t>hackers/malware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latin typeface="Lato" panose="020F0502020204030203" pitchFamily="34" charset="0"/>
              </a:rPr>
              <a:t>Using Google/Dropbox for File Sharing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dirty="0" smtClean="0">
                <a:latin typeface="Lato" panose="020F0502020204030203" pitchFamily="34" charset="0"/>
              </a:rPr>
              <a:t>Risk:  Not secure, risks data </a:t>
            </a:r>
            <a:br>
              <a:rPr lang="en-US" dirty="0" smtClean="0">
                <a:latin typeface="Lato" panose="020F0502020204030203" pitchFamily="34" charset="0"/>
              </a:rPr>
            </a:br>
            <a:r>
              <a:rPr lang="en-US" dirty="0" smtClean="0">
                <a:latin typeface="Lato" panose="020F0502020204030203" pitchFamily="34" charset="0"/>
              </a:rPr>
              <a:t>theft and malware infection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Lato" panose="020F0502020204030203" pitchFamily="34" charset="0"/>
              </a:rPr>
              <a:t>No </a:t>
            </a:r>
            <a:r>
              <a:rPr lang="en-US" sz="2400" b="1" dirty="0">
                <a:latin typeface="Lato" panose="020F0502020204030203" pitchFamily="34" charset="0"/>
              </a:rPr>
              <a:t>malware protection or network security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Lato" panose="020F0502020204030203" pitchFamily="34" charset="0"/>
              </a:rPr>
              <a:t>Risk:  Ransomware attacks and slow network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400" b="1" dirty="0">
                <a:latin typeface="Lato" panose="020F0502020204030203" pitchFamily="34" charset="0"/>
              </a:rPr>
              <a:t>Using a free email service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Lato" panose="020F0502020204030203" pitchFamily="34" charset="0"/>
              </a:rPr>
              <a:t>Risk:  blacklisting, insecure, adware and potential for effective malware attacks </a:t>
            </a:r>
            <a:endParaRPr lang="en-US" sz="2600" dirty="0">
              <a:latin typeface="Lato" panose="020F0502020204030203" pitchFamily="34" charset="0"/>
            </a:endParaRP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1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Cloud vs. On-Premise Storage:  </a:t>
            </a: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Are </a:t>
            </a: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 Vulnerable?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68" y="1430771"/>
            <a:ext cx="8533246" cy="4351338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200"/>
              </a:spcAft>
              <a:buClr>
                <a:schemeClr val="accent1"/>
              </a:buClr>
            </a:pPr>
            <a:r>
              <a:rPr lang="en-US" sz="2400" dirty="0">
                <a:latin typeface="Lato" panose="020F0502020204030203" pitchFamily="34" charset="0"/>
              </a:rPr>
              <a:t>When on-prem servers are reaching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</a:rPr>
              <a:t>e</a:t>
            </a:r>
            <a:r>
              <a:rPr lang="en-US" sz="2400" dirty="0" smtClean="0">
                <a:latin typeface="Lato" panose="020F0502020204030203" pitchFamily="34" charset="0"/>
              </a:rPr>
              <a:t>nd </a:t>
            </a:r>
            <a:r>
              <a:rPr lang="en-US" sz="2400" dirty="0">
                <a:latin typeface="Lato" panose="020F0502020204030203" pitchFamily="34" charset="0"/>
              </a:rPr>
              <a:t>of life, consider the cloud</a:t>
            </a:r>
            <a:r>
              <a:rPr lang="en-US" sz="2400" dirty="0" smtClean="0">
                <a:latin typeface="Lato" panose="020F0502020204030203" pitchFamily="34" charset="0"/>
              </a:rPr>
              <a:t>.</a:t>
            </a:r>
            <a:endParaRPr lang="en-US" sz="2400" dirty="0">
              <a:latin typeface="Lato" panose="020F0502020204030203" pitchFamily="34" charset="0"/>
            </a:endParaRPr>
          </a:p>
          <a:p>
            <a:pPr lvl="0">
              <a:spcAft>
                <a:spcPts val="1200"/>
              </a:spcAft>
              <a:buClr>
                <a:schemeClr val="accent1"/>
              </a:buClr>
            </a:pPr>
            <a:r>
              <a:rPr lang="en-US" sz="2400" dirty="0">
                <a:latin typeface="Lato" panose="020F0502020204030203" pitchFamily="34" charset="0"/>
              </a:rPr>
              <a:t>Public </a:t>
            </a:r>
            <a:r>
              <a:rPr lang="en-US" sz="2400" dirty="0" smtClean="0">
                <a:latin typeface="Lato" panose="020F0502020204030203" pitchFamily="34" charset="0"/>
              </a:rPr>
              <a:t>Cloud </a:t>
            </a:r>
            <a:r>
              <a:rPr lang="en-US" sz="2400" dirty="0">
                <a:latin typeface="Lato" panose="020F0502020204030203" pitchFamily="34" charset="0"/>
              </a:rPr>
              <a:t>isn’t local </a:t>
            </a:r>
            <a:r>
              <a:rPr lang="en-US" sz="2400" dirty="0" smtClean="0">
                <a:latin typeface="Lato" panose="020F0502020204030203" pitchFamily="34" charset="0"/>
              </a:rPr>
              <a:t>(Google, AWS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smtClean="0">
                <a:latin typeface="Lato" panose="020F0502020204030203" pitchFamily="34" charset="0"/>
              </a:rPr>
              <a:t/>
            </a:r>
            <a:br>
              <a:rPr lang="en-US" sz="2400" dirty="0" smtClean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Azure</a:t>
            </a:r>
            <a:r>
              <a:rPr lang="en-US" sz="2400" dirty="0">
                <a:latin typeface="Lato" panose="020F0502020204030203" pitchFamily="34" charset="0"/>
              </a:rPr>
              <a:t>).  </a:t>
            </a:r>
            <a:r>
              <a:rPr lang="en-US" sz="2400" dirty="0" smtClean="0">
                <a:latin typeface="Lato" panose="020F0502020204030203" pitchFamily="34" charset="0"/>
              </a:rPr>
              <a:t>No </a:t>
            </a:r>
            <a:r>
              <a:rPr lang="en-US" sz="2400" dirty="0">
                <a:latin typeface="Lato" panose="020F0502020204030203" pitchFamily="34" charset="0"/>
              </a:rPr>
              <a:t>idea where your data </a:t>
            </a:r>
            <a:r>
              <a:rPr lang="en-US" sz="2400" dirty="0" smtClean="0">
                <a:latin typeface="Lato" panose="020F0502020204030203" pitchFamily="34" charset="0"/>
              </a:rPr>
              <a:t>is.</a:t>
            </a:r>
            <a:endParaRPr lang="en-US" sz="2400" dirty="0">
              <a:latin typeface="Lato" panose="020F0502020204030203" pitchFamily="34" charset="0"/>
            </a:endParaRPr>
          </a:p>
          <a:p>
            <a:pPr lvl="0">
              <a:spcAft>
                <a:spcPts val="1200"/>
              </a:spcAft>
              <a:buClr>
                <a:schemeClr val="accent1"/>
              </a:buClr>
            </a:pPr>
            <a:r>
              <a:rPr lang="en-US" sz="2400" dirty="0">
                <a:latin typeface="Lato" panose="020F0502020204030203" pitchFamily="34" charset="0"/>
              </a:rPr>
              <a:t>Private </a:t>
            </a:r>
            <a:r>
              <a:rPr lang="en-US" sz="2400" dirty="0" smtClean="0">
                <a:latin typeface="Lato" panose="020F0502020204030203" pitchFamily="34" charset="0"/>
              </a:rPr>
              <a:t>Cloud </a:t>
            </a:r>
            <a:r>
              <a:rPr lang="en-US" sz="2400" dirty="0">
                <a:latin typeface="Lato" panose="020F0502020204030203" pitchFamily="34" charset="0"/>
              </a:rPr>
              <a:t>means you know where your data is, and who’s guarding it for you – is your data encrypted?</a:t>
            </a:r>
          </a:p>
          <a:p>
            <a:pPr lvl="0">
              <a:spcAft>
                <a:spcPts val="1200"/>
              </a:spcAft>
              <a:buClr>
                <a:schemeClr val="accent1"/>
              </a:buClr>
            </a:pPr>
            <a:r>
              <a:rPr lang="en-US" sz="2400" dirty="0">
                <a:latin typeface="Lato" panose="020F0502020204030203" pitchFamily="34" charset="0"/>
              </a:rPr>
              <a:t>Moving to the cloud saves on hardware, power, and internal labor costs and makes office relocation much </a:t>
            </a:r>
            <a:r>
              <a:rPr lang="en-US" sz="2400" dirty="0" smtClean="0">
                <a:latin typeface="Lato" panose="020F0502020204030203" pitchFamily="34" charset="0"/>
              </a:rPr>
              <a:t>simpler.</a:t>
            </a:r>
            <a:endParaRPr lang="en-US" sz="2400" dirty="0">
              <a:latin typeface="Lato" panose="020F0502020204030203" pitchFamily="34" charset="0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2400" dirty="0">
                <a:latin typeface="Lato" panose="020F0502020204030203" pitchFamily="34" charset="0"/>
              </a:rPr>
              <a:t>Backups kept in the same office are no safer than your computers, in case of disaster, theft or a malware </a:t>
            </a:r>
            <a:r>
              <a:rPr lang="en-US" sz="2400" dirty="0" smtClean="0">
                <a:latin typeface="Lato" panose="020F0502020204030203" pitchFamily="34" charset="0"/>
              </a:rPr>
              <a:t>attack. 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charset="0"/>
              <a:cs typeface="Lat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62" y="1261149"/>
            <a:ext cx="2885820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Malware &amp; Ransomware:  </a:t>
            </a: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The </a:t>
            </a: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Villains of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97"/>
            <a:ext cx="7886700" cy="4351338"/>
          </a:xfrm>
        </p:spPr>
        <p:txBody>
          <a:bodyPr>
            <a:normAutofit fontScale="92500"/>
          </a:bodyPr>
          <a:lstStyle/>
          <a:p>
            <a:pPr lvl="0"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latin typeface="Lato" panose="020F0502020204030203" pitchFamily="34" charset="0"/>
              </a:rPr>
              <a:t>Malware causes $3 </a:t>
            </a:r>
            <a:r>
              <a:rPr lang="en-US" sz="2600" dirty="0" smtClean="0">
                <a:latin typeface="Lato" panose="020F0502020204030203" pitchFamily="34" charset="0"/>
              </a:rPr>
              <a:t>TRILLION </a:t>
            </a:r>
            <a:br>
              <a:rPr lang="en-US" sz="2600" dirty="0" smtClean="0">
                <a:latin typeface="Lato" panose="020F0502020204030203" pitchFamily="34" charset="0"/>
              </a:rPr>
            </a:br>
            <a:r>
              <a:rPr lang="en-US" sz="2600" dirty="0" smtClean="0">
                <a:latin typeface="Lato" panose="020F0502020204030203" pitchFamily="34" charset="0"/>
              </a:rPr>
              <a:t>worth </a:t>
            </a:r>
            <a:r>
              <a:rPr lang="en-US" sz="2600" dirty="0">
                <a:latin typeface="Lato" panose="020F0502020204030203" pitchFamily="34" charset="0"/>
              </a:rPr>
              <a:t>of damage every year </a:t>
            </a:r>
            <a:r>
              <a:rPr lang="en-US" sz="2600" dirty="0" smtClean="0">
                <a:latin typeface="Lato" panose="020F0502020204030203" pitchFamily="34" charset="0"/>
              </a:rPr>
              <a:t>(</a:t>
            </a:r>
            <a:r>
              <a:rPr lang="en-US" sz="2600" dirty="0">
                <a:latin typeface="Lato" panose="020F0502020204030203" pitchFamily="34" charset="0"/>
              </a:rPr>
              <a:t>worldwide)</a:t>
            </a:r>
          </a:p>
          <a:p>
            <a:pPr lvl="0"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latin typeface="Lato" panose="020F0502020204030203" pitchFamily="34" charset="0"/>
              </a:rPr>
              <a:t>Ransomware attacks cripple your </a:t>
            </a:r>
            <a:r>
              <a:rPr lang="en-US" sz="2600" dirty="0" smtClean="0">
                <a:latin typeface="Lato" panose="020F0502020204030203" pitchFamily="34" charset="0"/>
              </a:rPr>
              <a:t/>
            </a:r>
            <a:br>
              <a:rPr lang="en-US" sz="2600" dirty="0" smtClean="0">
                <a:latin typeface="Lato" panose="020F0502020204030203" pitchFamily="34" charset="0"/>
              </a:rPr>
            </a:br>
            <a:r>
              <a:rPr lang="en-US" sz="2600" dirty="0" smtClean="0">
                <a:latin typeface="Lato" panose="020F0502020204030203" pitchFamily="34" charset="0"/>
              </a:rPr>
              <a:t>computers</a:t>
            </a:r>
            <a:r>
              <a:rPr lang="en-US" sz="2600" dirty="0">
                <a:latin typeface="Lato" panose="020F0502020204030203" pitchFamily="34" charset="0"/>
              </a:rPr>
              <a:t>, ruining productivity for </a:t>
            </a:r>
            <a:r>
              <a:rPr lang="en-US" sz="2600" dirty="0" smtClean="0">
                <a:latin typeface="Lato" panose="020F0502020204030203" pitchFamily="34" charset="0"/>
              </a:rPr>
              <a:t/>
            </a:r>
            <a:br>
              <a:rPr lang="en-US" sz="2600" dirty="0" smtClean="0">
                <a:latin typeface="Lato" panose="020F0502020204030203" pitchFamily="34" charset="0"/>
              </a:rPr>
            </a:br>
            <a:r>
              <a:rPr lang="en-US" sz="2600" dirty="0" smtClean="0">
                <a:latin typeface="Lato" panose="020F0502020204030203" pitchFamily="34" charset="0"/>
              </a:rPr>
              <a:t>days </a:t>
            </a:r>
            <a:r>
              <a:rPr lang="en-US" sz="2600" dirty="0">
                <a:latin typeface="Lato" panose="020F0502020204030203" pitchFamily="34" charset="0"/>
              </a:rPr>
              <a:t>or weeks</a:t>
            </a:r>
          </a:p>
          <a:p>
            <a:pPr lvl="0"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latin typeface="Lato" panose="020F0502020204030203" pitchFamily="34" charset="0"/>
              </a:rPr>
              <a:t>Best defense:  Prevention</a:t>
            </a:r>
          </a:p>
          <a:p>
            <a:pPr lvl="0"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latin typeface="Lato" panose="020F0502020204030203" pitchFamily="34" charset="0"/>
              </a:rPr>
              <a:t>Second best:  Good up-to-date backups stored offsite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latin typeface="Lato" panose="020F0502020204030203" pitchFamily="34" charset="0"/>
              </a:rPr>
              <a:t>Ransomware can even destroy local backups.  Keep them in a secure cloud</a:t>
            </a:r>
            <a:r>
              <a:rPr lang="en-US" sz="2600" dirty="0" smtClean="0">
                <a:latin typeface="Lato" panose="020F0502020204030203" pitchFamily="34" charset="0"/>
              </a:rPr>
              <a:t>!</a:t>
            </a:r>
            <a:endParaRPr lang="en-US" sz="2600" dirty="0">
              <a:latin typeface="Lato" panose="020F0502020204030203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latin typeface="Lato" panose="020F0502020204030203" pitchFamily="34" charset="0"/>
              </a:rPr>
              <a:t>Malware Costs: </a:t>
            </a:r>
            <a:r>
              <a:rPr lang="en-US" sz="2600" dirty="0">
                <a:latin typeface="Lato" panose="020F0502020204030203" pitchFamily="34" charset="0"/>
                <a:hlinkClick r:id="rId3"/>
              </a:rPr>
              <a:t>http://bit.ly/2ckcYci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charset="0"/>
              <a:cs typeface="Lat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47" y="1282852"/>
            <a:ext cx="1631163" cy="24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Unified Communications:  </a:t>
            </a: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The </a:t>
            </a: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Future is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06709"/>
            <a:ext cx="5411932" cy="4770818"/>
          </a:xfrm>
        </p:spPr>
        <p:txBody>
          <a:bodyPr>
            <a:noAutofit/>
          </a:bodyPr>
          <a:lstStyle/>
          <a:p>
            <a:pPr marL="0" lvl="0" indent="0">
              <a:spcAft>
                <a:spcPts val="400"/>
              </a:spcAft>
              <a:buClr>
                <a:schemeClr val="accent1"/>
              </a:buClr>
              <a:buNone/>
            </a:pPr>
            <a:r>
              <a:rPr lang="en-US" sz="1800" b="1" dirty="0">
                <a:latin typeface="Lato" panose="020F0502020204030203" pitchFamily="34" charset="0"/>
              </a:rPr>
              <a:t>Most feature-rich example is Skype for </a:t>
            </a:r>
            <a:r>
              <a:rPr lang="en-US" sz="1800" b="1" dirty="0" smtClean="0">
                <a:latin typeface="Lato" panose="020F0502020204030203" pitchFamily="34" charset="0"/>
              </a:rPr>
              <a:t>Business</a:t>
            </a:r>
            <a:endParaRPr lang="en-US" sz="1800" b="1" dirty="0">
              <a:latin typeface="Lato" panose="020F0502020204030203" pitchFamily="34" charset="0"/>
            </a:endParaRPr>
          </a:p>
          <a:p>
            <a:pPr lvl="1">
              <a:spcAft>
                <a:spcPts val="400"/>
              </a:spcAft>
              <a:buClr>
                <a:schemeClr val="accent1"/>
              </a:buClr>
            </a:pPr>
            <a:r>
              <a:rPr lang="en-US" sz="1600" dirty="0">
                <a:latin typeface="Lato" panose="020F0502020204030203" pitchFamily="34" charset="0"/>
              </a:rPr>
              <a:t>A complete business phone system including mobile app</a:t>
            </a:r>
          </a:p>
          <a:p>
            <a:pPr lvl="1">
              <a:spcAft>
                <a:spcPts val="400"/>
              </a:spcAft>
              <a:buClr>
                <a:schemeClr val="accent1"/>
              </a:buClr>
            </a:pPr>
            <a:r>
              <a:rPr lang="en-US" sz="1600" dirty="0">
                <a:latin typeface="Lato" panose="020F0502020204030203" pitchFamily="34" charset="0"/>
              </a:rPr>
              <a:t>Secure instant </a:t>
            </a:r>
            <a:r>
              <a:rPr lang="en-US" sz="1600" dirty="0" smtClean="0">
                <a:latin typeface="Lato" panose="020F0502020204030203" pitchFamily="34" charset="0"/>
              </a:rPr>
              <a:t>messaging/video chat </a:t>
            </a:r>
            <a:r>
              <a:rPr lang="en-US" sz="1600" dirty="0">
                <a:latin typeface="Lato" panose="020F0502020204030203" pitchFamily="34" charset="0"/>
              </a:rPr>
              <a:t>with internal and external users </a:t>
            </a:r>
            <a:endParaRPr lang="en-US" sz="1600" dirty="0" smtClean="0">
              <a:latin typeface="Lato" panose="020F0502020204030203" pitchFamily="34" charset="0"/>
            </a:endParaRPr>
          </a:p>
          <a:p>
            <a:pPr lvl="1">
              <a:spcAft>
                <a:spcPts val="400"/>
              </a:spcAft>
              <a:buClr>
                <a:schemeClr val="accent1"/>
              </a:buClr>
            </a:pPr>
            <a:r>
              <a:rPr lang="en-US" sz="1600" dirty="0" smtClean="0">
                <a:latin typeface="Lato" panose="020F0502020204030203" pitchFamily="34" charset="0"/>
              </a:rPr>
              <a:t>Online </a:t>
            </a:r>
            <a:r>
              <a:rPr lang="en-US" sz="1600" dirty="0">
                <a:latin typeface="Lato" panose="020F0502020204030203" pitchFamily="34" charset="0"/>
              </a:rPr>
              <a:t>presence awareness</a:t>
            </a:r>
          </a:p>
          <a:p>
            <a:pPr lvl="1">
              <a:spcAft>
                <a:spcPts val="400"/>
              </a:spcAft>
              <a:buClr>
                <a:schemeClr val="accent1"/>
              </a:buClr>
            </a:pPr>
            <a:r>
              <a:rPr lang="en-US" sz="1600" dirty="0" smtClean="0">
                <a:latin typeface="Lato" panose="020F0502020204030203" pitchFamily="34" charset="0"/>
              </a:rPr>
              <a:t>Screen sharing and video </a:t>
            </a:r>
            <a:r>
              <a:rPr lang="en-US" sz="1600" dirty="0">
                <a:latin typeface="Lato" panose="020F0502020204030203" pitchFamily="34" charset="0"/>
              </a:rPr>
              <a:t>conferencing (replaces </a:t>
            </a:r>
            <a:r>
              <a:rPr lang="en-US" sz="1600" dirty="0" smtClean="0">
                <a:latin typeface="Lato" panose="020F0502020204030203" pitchFamily="34" charset="0"/>
              </a:rPr>
              <a:t>WebEx</a:t>
            </a:r>
            <a:r>
              <a:rPr lang="en-US" sz="1600" dirty="0">
                <a:latin typeface="Lato" panose="020F0502020204030203" pitchFamily="34" charset="0"/>
              </a:rPr>
              <a:t>, </a:t>
            </a:r>
            <a:r>
              <a:rPr lang="en-US" sz="1600" dirty="0" smtClean="0">
                <a:latin typeface="Lato" panose="020F0502020204030203" pitchFamily="34" charset="0"/>
              </a:rPr>
              <a:t>GoToMeeting</a:t>
            </a:r>
            <a:r>
              <a:rPr lang="en-US" sz="1600" dirty="0">
                <a:latin typeface="Lato" panose="020F0502020204030203" pitchFamily="34" charset="0"/>
              </a:rPr>
              <a:t>, etc.)</a:t>
            </a:r>
          </a:p>
          <a:p>
            <a:pPr lvl="1">
              <a:spcAft>
                <a:spcPts val="400"/>
              </a:spcAft>
              <a:buClr>
                <a:schemeClr val="accent1"/>
              </a:buClr>
            </a:pPr>
            <a:r>
              <a:rPr lang="en-US" sz="1600" dirty="0">
                <a:latin typeface="Lato" panose="020F0502020204030203" pitchFamily="34" charset="0"/>
              </a:rPr>
              <a:t>Voicemails recorded and transcribed and sent to your inbox</a:t>
            </a:r>
          </a:p>
          <a:p>
            <a:pPr lvl="1">
              <a:spcAft>
                <a:spcPts val="400"/>
              </a:spcAft>
              <a:buClr>
                <a:schemeClr val="accent1"/>
              </a:buClr>
            </a:pPr>
            <a:r>
              <a:rPr lang="en-US" sz="1600" dirty="0" smtClean="0">
                <a:latin typeface="Lato" panose="020F0502020204030203" pitchFamily="34" charset="0"/>
              </a:rPr>
              <a:t>No </a:t>
            </a:r>
            <a:r>
              <a:rPr lang="en-US" sz="1600" dirty="0">
                <a:latin typeface="Lato" panose="020F0502020204030203" pitchFamily="34" charset="0"/>
              </a:rPr>
              <a:t>separate phone line; v</a:t>
            </a:r>
            <a:r>
              <a:rPr lang="en-US" sz="1600" dirty="0" smtClean="0">
                <a:latin typeface="Lato" panose="020F0502020204030203" pitchFamily="34" charset="0"/>
              </a:rPr>
              <a:t>oice </a:t>
            </a:r>
            <a:r>
              <a:rPr lang="en-US" sz="1600" dirty="0">
                <a:latin typeface="Lato" panose="020F0502020204030203" pitchFamily="34" charset="0"/>
              </a:rPr>
              <a:t>over IP uses your internet line (preferably SIP enabled).  Calls within your company’s offices, even international, are free.</a:t>
            </a:r>
          </a:p>
          <a:p>
            <a:pPr lvl="1">
              <a:spcAft>
                <a:spcPts val="400"/>
              </a:spcAft>
              <a:buClr>
                <a:schemeClr val="accent1"/>
              </a:buClr>
            </a:pPr>
            <a:r>
              <a:rPr lang="en-US" sz="1600" dirty="0">
                <a:latin typeface="Lato" panose="020F0502020204030203" pitchFamily="34" charset="0"/>
              </a:rPr>
              <a:t>Can be hosted on-</a:t>
            </a:r>
            <a:r>
              <a:rPr lang="en-US" sz="1600" dirty="0" err="1">
                <a:latin typeface="Lato" panose="020F0502020204030203" pitchFamily="34" charset="0"/>
              </a:rPr>
              <a:t>prem</a:t>
            </a:r>
            <a:r>
              <a:rPr lang="en-US" sz="1600" dirty="0">
                <a:latin typeface="Lato" panose="020F0502020204030203" pitchFamily="34" charset="0"/>
              </a:rPr>
              <a:t>, via Office 365, or in a private </a:t>
            </a:r>
            <a:r>
              <a:rPr lang="en-US" sz="1600" dirty="0" smtClean="0">
                <a:latin typeface="Lato" panose="020F0502020204030203" pitchFamily="34" charset="0"/>
              </a:rPr>
              <a:t>cloud</a:t>
            </a:r>
          </a:p>
          <a:p>
            <a:pPr marL="0" indent="0">
              <a:spcAft>
                <a:spcPts val="400"/>
              </a:spcAft>
              <a:buClr>
                <a:schemeClr val="accent1"/>
              </a:buClr>
              <a:buNone/>
            </a:pPr>
            <a:r>
              <a:rPr lang="en-US" sz="1800" b="1" dirty="0" smtClean="0">
                <a:latin typeface="Lato" panose="020F0502020204030203" pitchFamily="34" charset="0"/>
              </a:rPr>
              <a:t>RingCentral is another option—subscription based, fewer features</a:t>
            </a:r>
            <a:endParaRPr lang="en-US" sz="1800" b="1" dirty="0">
              <a:latin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604" y="1228439"/>
            <a:ext cx="3222991" cy="455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6190">
            <a:off x="6625342" y="4396921"/>
            <a:ext cx="2293819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File Sharing:  Is There a Better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528"/>
            <a:ext cx="7886700" cy="4712071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Lato" panose="020F0502020204030203" pitchFamily="34" charset="0"/>
              </a:rPr>
              <a:t>Using Google Docs, Dropbox or Box?  </a:t>
            </a:r>
            <a:r>
              <a:rPr lang="en-US" dirty="0" smtClean="0">
                <a:latin typeface="Lato" panose="020F0502020204030203" pitchFamily="34" charset="0"/>
              </a:rPr>
              <a:t/>
            </a:r>
            <a:br>
              <a:rPr lang="en-US" dirty="0" smtClean="0">
                <a:latin typeface="Lato" panose="020F0502020204030203" pitchFamily="34" charset="0"/>
              </a:rPr>
            </a:br>
            <a:r>
              <a:rPr lang="en-US" dirty="0" smtClean="0">
                <a:latin typeface="Lato" panose="020F0502020204030203" pitchFamily="34" charset="0"/>
              </a:rPr>
              <a:t>It’s </a:t>
            </a:r>
            <a:r>
              <a:rPr lang="en-US" dirty="0">
                <a:latin typeface="Lato" panose="020F0502020204030203" pitchFamily="34" charset="0"/>
              </a:rPr>
              <a:t>not </a:t>
            </a:r>
            <a:r>
              <a:rPr lang="en-US" dirty="0" smtClean="0">
                <a:latin typeface="Lato" panose="020F0502020204030203" pitchFamily="34" charset="0"/>
              </a:rPr>
              <a:t>entirely safe!  “</a:t>
            </a:r>
            <a:r>
              <a:rPr lang="en-US" dirty="0">
                <a:latin typeface="Lato" panose="020F0502020204030203" pitchFamily="34" charset="0"/>
              </a:rPr>
              <a:t>Dropbox used by </a:t>
            </a:r>
            <a:r>
              <a:rPr lang="en-US" dirty="0" smtClean="0">
                <a:latin typeface="Lato" panose="020F0502020204030203" pitchFamily="34" charset="0"/>
              </a:rPr>
              <a:t/>
            </a:r>
            <a:br>
              <a:rPr lang="en-US" dirty="0" smtClean="0">
                <a:latin typeface="Lato" panose="020F0502020204030203" pitchFamily="34" charset="0"/>
              </a:rPr>
            </a:br>
            <a:r>
              <a:rPr lang="en-US" dirty="0" smtClean="0">
                <a:latin typeface="Lato" panose="020F0502020204030203" pitchFamily="34" charset="0"/>
              </a:rPr>
              <a:t>Chinese hackers </a:t>
            </a:r>
            <a:r>
              <a:rPr lang="en-US" dirty="0">
                <a:latin typeface="Lato" panose="020F0502020204030203" pitchFamily="34" charset="0"/>
              </a:rPr>
              <a:t>to spread malware”  </a:t>
            </a:r>
            <a:r>
              <a:rPr lang="en-US" u="sng" dirty="0">
                <a:latin typeface="Lato" panose="020F0502020204030203" pitchFamily="34" charset="0"/>
                <a:hlinkClick r:id="rId3"/>
              </a:rPr>
              <a:t>http://nbcnews.to/P7hQQi</a:t>
            </a:r>
            <a:endParaRPr lang="en-US" dirty="0">
              <a:latin typeface="Lato" panose="020F0502020204030203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Lato" panose="020F0502020204030203" pitchFamily="34" charset="0"/>
              </a:rPr>
              <a:t>Risk of data </a:t>
            </a:r>
            <a:r>
              <a:rPr lang="en-US" dirty="0" smtClean="0">
                <a:latin typeface="Lato" panose="020F0502020204030203" pitchFamily="34" charset="0"/>
              </a:rPr>
              <a:t>theft, internal and external</a:t>
            </a:r>
            <a:endParaRPr lang="en-US" dirty="0">
              <a:latin typeface="Lato" panose="020F0502020204030203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Lato" panose="020F0502020204030203" pitchFamily="34" charset="0"/>
              </a:rPr>
              <a:t>Google Docs, Dropbox and Box are the public cloud; no way to know where your data </a:t>
            </a:r>
            <a:r>
              <a:rPr lang="en-US" dirty="0" smtClean="0">
                <a:latin typeface="Lato" panose="020F0502020204030203" pitchFamily="34" charset="0"/>
              </a:rPr>
              <a:t>resides.</a:t>
            </a:r>
            <a:endParaRPr lang="en-US" dirty="0">
              <a:latin typeface="Lato" panose="020F0502020204030203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Lato" panose="020F0502020204030203" pitchFamily="34" charset="0"/>
              </a:rPr>
              <a:t>Private c</a:t>
            </a:r>
            <a:r>
              <a:rPr lang="en-US" dirty="0" smtClean="0">
                <a:latin typeface="Lato" panose="020F0502020204030203" pitchFamily="34" charset="0"/>
              </a:rPr>
              <a:t>loud file sharing </a:t>
            </a:r>
            <a:r>
              <a:rPr lang="en-US" dirty="0">
                <a:latin typeface="Lato" panose="020F0502020204030203" pitchFamily="34" charset="0"/>
              </a:rPr>
              <a:t>options exist.  Built-in security, business-grade, do everything Dropbox does &amp; more.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Lato" panose="020F0502020204030203" pitchFamily="34" charset="0"/>
              </a:rPr>
              <a:t>Dropbox recently </a:t>
            </a:r>
            <a:r>
              <a:rPr lang="en-US" dirty="0" smtClean="0">
                <a:latin typeface="Lato" panose="020F0502020204030203" pitchFamily="34" charset="0"/>
              </a:rPr>
              <a:t>had </a:t>
            </a:r>
            <a:r>
              <a:rPr lang="en-US" dirty="0">
                <a:latin typeface="Lato" panose="020F0502020204030203" pitchFamily="34" charset="0"/>
              </a:rPr>
              <a:t>a major security breach: </a:t>
            </a:r>
            <a:r>
              <a:rPr lang="en-US" u="sng" dirty="0">
                <a:latin typeface="Lato" panose="020F0502020204030203" pitchFamily="34" charset="0"/>
                <a:hlinkClick r:id="rId4"/>
              </a:rPr>
              <a:t>http://</a:t>
            </a:r>
            <a:r>
              <a:rPr lang="en-US" u="sng" dirty="0" smtClean="0">
                <a:latin typeface="Lato" panose="020F0502020204030203" pitchFamily="34" charset="0"/>
                <a:hlinkClick r:id="rId4"/>
              </a:rPr>
              <a:t>bit.ly/2016DropboxBreach</a:t>
            </a:r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909" y="996593"/>
            <a:ext cx="2549799" cy="24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IT Support Models:  </a:t>
            </a: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What </a:t>
            </a: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Fits Your Company?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68" y="1402195"/>
            <a:ext cx="7886700" cy="465147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latin typeface="Lato" panose="020F0502020204030203" pitchFamily="34" charset="0"/>
              </a:rPr>
              <a:t>Model </a:t>
            </a:r>
            <a:r>
              <a:rPr lang="en-US" sz="2400" b="1" dirty="0">
                <a:latin typeface="Lato" panose="020F0502020204030203" pitchFamily="34" charset="0"/>
              </a:rPr>
              <a:t>1:  All Internal IT Staff, “Local”</a:t>
            </a:r>
            <a:endParaRPr lang="en-US" sz="2400" dirty="0">
              <a:latin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en-US" sz="2400" dirty="0" smtClean="0">
                <a:latin typeface="Lato" panose="020F0502020204030203" pitchFamily="34" charset="0"/>
              </a:rPr>
              <a:t>Pros –  Support always on hand (</a:t>
            </a:r>
            <a:r>
              <a:rPr lang="en-US" sz="2400" dirty="0">
                <a:latin typeface="Lato" panose="020F0502020204030203" pitchFamily="34" charset="0"/>
              </a:rPr>
              <a:t>at </a:t>
            </a:r>
            <a:r>
              <a:rPr lang="en-US" sz="2400" dirty="0" smtClean="0">
                <a:latin typeface="Lato" panose="020F0502020204030203" pitchFamily="34" charset="0"/>
              </a:rPr>
              <a:t>least </a:t>
            </a:r>
            <a:br>
              <a:rPr lang="en-US" sz="2400" dirty="0" smtClean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between </a:t>
            </a:r>
            <a:r>
              <a:rPr lang="en-US" sz="2400" dirty="0">
                <a:latin typeface="Lato" panose="020F0502020204030203" pitchFamily="34" charset="0"/>
              </a:rPr>
              <a:t>World of </a:t>
            </a:r>
            <a:r>
              <a:rPr lang="en-US" sz="2400" dirty="0" smtClean="0">
                <a:latin typeface="Lato" panose="020F0502020204030203" pitchFamily="34" charset="0"/>
              </a:rPr>
              <a:t>Warcraft battles);</a:t>
            </a:r>
            <a:br>
              <a:rPr lang="en-US" sz="2400" dirty="0" smtClean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knows </a:t>
            </a:r>
            <a:r>
              <a:rPr lang="en-US" sz="2400" dirty="0">
                <a:latin typeface="Lato" panose="020F0502020204030203" pitchFamily="34" charset="0"/>
              </a:rPr>
              <a:t>your IT </a:t>
            </a:r>
            <a:r>
              <a:rPr lang="en-US" sz="2400" dirty="0" smtClean="0">
                <a:latin typeface="Lato" panose="020F0502020204030203" pitchFamily="34" charset="0"/>
              </a:rPr>
              <a:t>environment</a:t>
            </a:r>
            <a:r>
              <a:rPr lang="en-US" sz="2400" dirty="0">
                <a:latin typeface="Lato" panose="020F0502020204030203" pitchFamily="34" charset="0"/>
              </a:rPr>
              <a:t>; dedicated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to the company.</a:t>
            </a:r>
            <a:endParaRPr lang="en-US" sz="2400" dirty="0">
              <a:latin typeface="Lato" panose="020F0502020204030203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Lato" panose="020F0502020204030203" pitchFamily="34" charset="0"/>
              </a:rPr>
              <a:t>Cons – Overhead (almost 75% of the average IT budget goes to labor); </a:t>
            </a:r>
            <a:r>
              <a:rPr lang="en-US" sz="2400" dirty="0" smtClean="0">
                <a:latin typeface="Lato" panose="020F0502020204030203" pitchFamily="34" charset="0"/>
              </a:rPr>
              <a:t>benefits, paid vacation/sick time, technical </a:t>
            </a:r>
            <a:r>
              <a:rPr lang="en-US" sz="2400" dirty="0">
                <a:latin typeface="Lato" panose="020F0502020204030203" pitchFamily="34" charset="0"/>
              </a:rPr>
              <a:t>training </a:t>
            </a:r>
            <a:r>
              <a:rPr lang="en-US" sz="2400" dirty="0" smtClean="0">
                <a:latin typeface="Lato" panose="020F0502020204030203" pitchFamily="34" charset="0"/>
              </a:rPr>
              <a:t>costs; </a:t>
            </a:r>
            <a:r>
              <a:rPr lang="en-US" sz="2400" dirty="0">
                <a:latin typeface="Lato" panose="020F0502020204030203" pitchFamily="34" charset="0"/>
              </a:rPr>
              <a:t>tend to stick with solutions in their comfort </a:t>
            </a:r>
            <a:r>
              <a:rPr lang="en-US" sz="2400" dirty="0" smtClean="0">
                <a:latin typeface="Lato" panose="020F0502020204030203" pitchFamily="34" charset="0"/>
              </a:rPr>
              <a:t>zone; will </a:t>
            </a:r>
            <a:r>
              <a:rPr lang="en-US" sz="2400" dirty="0">
                <a:latin typeface="Lato" panose="020F0502020204030203" pitchFamily="34" charset="0"/>
              </a:rPr>
              <a:t>need to augment their expertise with outside consultants if their skills fall </a:t>
            </a:r>
            <a:r>
              <a:rPr lang="en-US" sz="2400" dirty="0" smtClean="0">
                <a:latin typeface="Lato" panose="020F0502020204030203" pitchFamily="34" charset="0"/>
              </a:rPr>
              <a:t>behind.</a:t>
            </a:r>
            <a:endParaRPr lang="en-US" sz="2400" dirty="0">
              <a:latin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10" y="1402195"/>
            <a:ext cx="255363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IT Support Models:  </a:t>
            </a: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What </a:t>
            </a:r>
            <a:r>
              <a:rPr lang="en-US" sz="3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Fits Your Company?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5698"/>
            <a:ext cx="7886700" cy="46579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latin typeface="Lato" panose="020F0502020204030203" pitchFamily="34" charset="0"/>
              </a:rPr>
              <a:t>Model 2:  All External </a:t>
            </a:r>
            <a:r>
              <a:rPr lang="en-US" sz="2400" b="1" dirty="0" smtClean="0">
                <a:latin typeface="Lato" panose="020F0502020204030203" pitchFamily="34" charset="0"/>
              </a:rPr>
              <a:t>IT, </a:t>
            </a:r>
            <a:r>
              <a:rPr lang="en-US" sz="2400" b="1" dirty="0">
                <a:latin typeface="Lato" panose="020F0502020204030203" pitchFamily="34" charset="0"/>
              </a:rPr>
              <a:t>“Consulting</a:t>
            </a:r>
            <a:r>
              <a:rPr lang="en-US" sz="2400" b="1" dirty="0" smtClean="0">
                <a:latin typeface="Lato" panose="020F0502020204030203" pitchFamily="34" charset="0"/>
              </a:rPr>
              <a:t>”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Lato" panose="020F0502020204030203" pitchFamily="34" charset="0"/>
              </a:rPr>
              <a:t>Pros – Broad range of skillsets; leads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</a:rPr>
              <a:t>to faster resolution; established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</a:rPr>
              <a:t>relationships with vendors; network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</a:rPr>
              <a:t>monitoring typically employed; </a:t>
            </a:r>
            <a:br>
              <a:rPr lang="en-US" sz="2400" dirty="0">
                <a:latin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</a:rPr>
              <a:t>on-demand </a:t>
            </a:r>
            <a:r>
              <a:rPr lang="en-US" sz="2400" dirty="0" smtClean="0">
                <a:latin typeface="Lato" panose="020F0502020204030203" pitchFamily="34" charset="0"/>
              </a:rPr>
              <a:t>workforce.</a:t>
            </a:r>
            <a:endParaRPr lang="en-US" sz="2400" dirty="0">
              <a:latin typeface="Lato" panose="020F0502020204030203" pitchFamily="34" charset="0"/>
            </a:endParaRPr>
          </a:p>
          <a:p>
            <a:pPr lvl="0">
              <a:lnSpc>
                <a:spcPct val="10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Lato" panose="020F0502020204030203" pitchFamily="34" charset="0"/>
              </a:rPr>
              <a:t>Cons – Hourly rate for consultants is higher on average than full-time workers; time required to get onsite in emergencies (though remote access has reduced this); some companies offshore their consulting work which can lead to service quality issues.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82" y="1438061"/>
            <a:ext cx="2916070" cy="22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659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IT Support Models:  </a:t>
            </a:r>
            <a:b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What Fits Your Company?</a:t>
            </a:r>
            <a:endParaRPr lang="en-US" sz="34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31" y="1390318"/>
            <a:ext cx="7886700" cy="462948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latin typeface="Lato" panose="020F0502020204030203" pitchFamily="34" charset="0"/>
              </a:rPr>
              <a:t>Model 3:  Internal/External </a:t>
            </a:r>
            <a:r>
              <a:rPr lang="en-US" sz="2400" b="1" dirty="0" smtClean="0">
                <a:latin typeface="Lato" panose="020F0502020204030203" pitchFamily="34" charset="0"/>
              </a:rPr>
              <a:t>IT, </a:t>
            </a:r>
            <a:r>
              <a:rPr lang="en-US" sz="2400" b="1" dirty="0">
                <a:latin typeface="Lato" panose="020F0502020204030203" pitchFamily="34" charset="0"/>
              </a:rPr>
              <a:t>“Hybrid</a:t>
            </a:r>
            <a:r>
              <a:rPr lang="en-US" sz="2400" b="1" dirty="0" smtClean="0">
                <a:latin typeface="Lato" panose="020F0502020204030203" pitchFamily="34" charset="0"/>
              </a:rPr>
              <a:t>”</a:t>
            </a:r>
          </a:p>
          <a:p>
            <a:pPr lvl="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2400" dirty="0" smtClean="0">
                <a:latin typeface="Lato" panose="020F0502020204030203" pitchFamily="34" charset="0"/>
              </a:rPr>
              <a:t>Pros </a:t>
            </a:r>
            <a:r>
              <a:rPr lang="en-US" sz="2400" dirty="0">
                <a:latin typeface="Lato" panose="020F0502020204030203" pitchFamily="34" charset="0"/>
              </a:rPr>
              <a:t>– T</a:t>
            </a:r>
            <a:r>
              <a:rPr lang="en-US" sz="2400" dirty="0" smtClean="0">
                <a:latin typeface="Lato" panose="020F0502020204030203" pitchFamily="34" charset="0"/>
              </a:rPr>
              <a:t>ask-based </a:t>
            </a:r>
            <a:r>
              <a:rPr lang="en-US" sz="2400" dirty="0">
                <a:latin typeface="Lato" panose="020F0502020204030203" pitchFamily="34" charset="0"/>
              </a:rPr>
              <a:t>outsourcing </a:t>
            </a:r>
            <a:r>
              <a:rPr lang="en-US" sz="2400" dirty="0" smtClean="0">
                <a:latin typeface="Lato" panose="020F0502020204030203" pitchFamily="34" charset="0"/>
              </a:rPr>
              <a:t/>
            </a:r>
            <a:br>
              <a:rPr lang="en-US" sz="2400" dirty="0" smtClean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without </a:t>
            </a:r>
            <a:r>
              <a:rPr lang="en-US" sz="2400" dirty="0">
                <a:latin typeface="Lato" panose="020F0502020204030203" pitchFamily="34" charset="0"/>
              </a:rPr>
              <a:t>interrupting everyday systems; </a:t>
            </a:r>
            <a:r>
              <a:rPr lang="en-US" sz="2400" dirty="0" smtClean="0">
                <a:latin typeface="Lato" panose="020F0502020204030203" pitchFamily="34" charset="0"/>
              </a:rPr>
              <a:t/>
            </a:r>
            <a:br>
              <a:rPr lang="en-US" sz="2400" dirty="0" smtClean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benefit outside expertise </a:t>
            </a:r>
            <a:r>
              <a:rPr lang="en-US" sz="2400" dirty="0">
                <a:latin typeface="Lato" panose="020F0502020204030203" pitchFamily="34" charset="0"/>
              </a:rPr>
              <a:t>and the </a:t>
            </a:r>
            <a:r>
              <a:rPr lang="en-US" sz="2400" dirty="0" smtClean="0">
                <a:latin typeface="Lato" panose="020F0502020204030203" pitchFamily="34" charset="0"/>
              </a:rPr>
              <a:t>long-</a:t>
            </a:r>
            <a:br>
              <a:rPr lang="en-US" sz="2400" dirty="0" smtClean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term </a:t>
            </a:r>
            <a:r>
              <a:rPr lang="en-US" sz="2400" dirty="0">
                <a:latin typeface="Lato" panose="020F0502020204030203" pitchFamily="34" charset="0"/>
              </a:rPr>
              <a:t>dependability of on-site staff; </a:t>
            </a:r>
            <a:r>
              <a:rPr lang="en-US" sz="2400" dirty="0" smtClean="0">
                <a:latin typeface="Lato" panose="020F0502020204030203" pitchFamily="34" charset="0"/>
              </a:rPr>
              <a:t/>
            </a:r>
            <a:br>
              <a:rPr lang="en-US" sz="2400" dirty="0" smtClean="0">
                <a:latin typeface="Lato" panose="020F0502020204030203" pitchFamily="34" charset="0"/>
              </a:rPr>
            </a:br>
            <a:r>
              <a:rPr lang="en-US" sz="2400" dirty="0" smtClean="0">
                <a:latin typeface="Lato" panose="020F0502020204030203" pitchFamily="34" charset="0"/>
              </a:rPr>
              <a:t>full-time </a:t>
            </a:r>
            <a:r>
              <a:rPr lang="en-US" sz="2400" dirty="0">
                <a:latin typeface="Lato" panose="020F0502020204030203" pitchFamily="34" charset="0"/>
              </a:rPr>
              <a:t>staff can gain cross-training from consultants with field-proven </a:t>
            </a:r>
            <a:r>
              <a:rPr lang="en-US" sz="2400" dirty="0" smtClean="0">
                <a:latin typeface="Lato" panose="020F0502020204030203" pitchFamily="34" charset="0"/>
              </a:rPr>
              <a:t>expertise.</a:t>
            </a:r>
            <a:endParaRPr lang="en-US" sz="2400" dirty="0">
              <a:latin typeface="Lato" panose="020F0502020204030203" pitchFamily="34" charset="0"/>
            </a:endParaRPr>
          </a:p>
          <a:p>
            <a:pPr lvl="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2400" dirty="0">
                <a:latin typeface="Lato" panose="020F0502020204030203" pitchFamily="34" charset="0"/>
              </a:rPr>
              <a:t>Cons – Must manage and prioritize who does what; must maintain a cost/ROI balance; internal staff may not cooperate with external consultants (feelings of encroaching on their turf</a:t>
            </a:r>
            <a:r>
              <a:rPr lang="en-US" sz="2400" dirty="0" smtClean="0">
                <a:latin typeface="Lato" panose="020F0502020204030203" pitchFamily="34" charset="0"/>
              </a:rPr>
              <a:t>).</a:t>
            </a:r>
            <a:endParaRPr lang="en-US" sz="2400" dirty="0">
              <a:latin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1337087"/>
            <a:ext cx="2511799" cy="21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1712</TotalTime>
  <Words>426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Lato Black</vt:lpstr>
      <vt:lpstr>Office Theme</vt:lpstr>
      <vt:lpstr>HOW TO BECOME AN  IT SUPERHERO!</vt:lpstr>
      <vt:lpstr>Typical Small Business Tech Environment</vt:lpstr>
      <vt:lpstr>Cloud vs. On-Premise Storage:   Are You Vulnerable?</vt:lpstr>
      <vt:lpstr>Malware &amp; Ransomware:   The Villains of IT</vt:lpstr>
      <vt:lpstr>Unified Communications:   The Future is Now</vt:lpstr>
      <vt:lpstr>File Sharing:  Is There a Better Way?</vt:lpstr>
      <vt:lpstr>IT Support Models:   What Fits Your Company?</vt:lpstr>
      <vt:lpstr>IT Support Models:   What Fits Your Company?</vt:lpstr>
      <vt:lpstr>IT Support Models:   What Fits Your Company?</vt:lpstr>
      <vt:lpstr>IT Support Models:   What Fits Your Company?</vt:lpstr>
      <vt:lpstr>IT Secrets of the Bat Cave</vt:lpstr>
      <vt:lpstr>Becoming an IT Superhero</vt:lpstr>
      <vt:lpstr>About PlanetMagpie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Doreyne Douglas</cp:lastModifiedBy>
  <cp:revision>70</cp:revision>
  <dcterms:created xsi:type="dcterms:W3CDTF">2016-09-09T23:04:36Z</dcterms:created>
  <dcterms:modified xsi:type="dcterms:W3CDTF">2016-09-15T03:47:08Z</dcterms:modified>
</cp:coreProperties>
</file>